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9" r:id="rId2"/>
    <p:sldId id="30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394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9A19C-1643-8B45-81CF-CC9ABF93233C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970A9-A04B-AC49-B2F1-6CBF42EC81B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417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80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ypto.modoo.at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B6F3E-C080-7D47-BADD-2C362B325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87C34F-41D5-6A42-82E9-5C9ECAC05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72C374-DC39-C74F-AB02-B11876F4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F50F2D-D486-BF4C-952B-8A8EA43D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E7137-095E-8D47-91B7-3EE7BB56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647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BC04D-AB4D-7F43-8519-763CBDFA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DD7D32-D2CA-8048-AED3-CD7FB2DD6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C8BF6-8912-3041-A8D3-71C934B3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967E9-F57F-D941-9001-59084D7D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29299-2AD3-A340-82AE-57E0DB54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295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525B2C-3F70-D249-AD94-A1B74B2B0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D6B79-1650-D541-A3D0-2E94A9ADE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C2C34-F2A8-D24C-876E-06CC653E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B7395-39BE-4F43-8AC5-26CD21E55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692A6E-A7DC-C94E-88D3-A22784562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8110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895531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4204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21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73D97-B98C-B446-BF9A-67655211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4EBB2-1DC2-FC45-8FFF-DE297EDDB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3EDCC-F0CC-6641-B7A3-7FDF89237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06C27-0AE2-AD4F-AE8E-E426B3F4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28B9EB-A33E-914D-A7D3-389290A8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187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5C6C8-4261-2D43-8A98-4FB8C397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10311-9749-C649-A06B-783DF3613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D3502-D07E-E945-9D44-786D7321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64F6F-560D-6046-9553-8F15071F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97E9FF-AC28-CC41-B9F8-6B14D90D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5774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73DA9-0EFB-A147-847E-B5A45BDE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1FAF4-27E3-4A41-A04A-F006D4458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60CA40-5225-3646-9B2B-B7D3BC44B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1CEA01-ECD1-F14A-B99A-657F4C9D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A13AAE-9ABC-424D-BBDD-7607B13F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D346D0-C3CE-944C-963B-333D48DB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94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000BC-0D5C-6B42-B50C-7DC3AF05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7F5C2B-62A8-CD4D-A707-6F5DC80F7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111C7B-5575-3C49-9647-732873A5A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D2F19C-382C-564E-B8D7-1968DA0C3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0FA898-5B45-4145-99AE-EC9DBBDAE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6BE2FB-5CC8-B840-8CCC-47F13F9F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933ED6-39DF-9143-A33D-971D68379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68D4F1-B7BD-A54F-963D-12E3B3D7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7269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8930B-6752-0C47-9E8E-CADBEBBB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ECB2DB-C234-0945-A931-D46590B3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890DA4-2690-E548-9AA5-3D56304E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A56AFD-C92D-C542-BAB2-DD4A61A5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663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65B0D5-F3B5-1E45-A305-8752F1A7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E213F2-70CE-B844-B956-B110A6F81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5EE5C9-F513-9E4E-A88E-875D2FC6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425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17EE6-B68A-D547-8CDB-8F561652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1C776-8696-AA4A-8956-DB5405B89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E06561-839B-3D4A-8F8B-F5A9CEC8E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2E713-E243-7448-B50E-B3526189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758A21-6A7A-BC48-8B19-6C1FE9BEC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53BB7-31F4-B947-99A9-817F4B6E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381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F48EA-9670-D84F-BA96-1D6F2CBD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BBC91B-53FA-8B4A-BC97-B0E3F340A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302B97-CBCB-3F48-A655-A0B1FF584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A83A0-CD9A-6945-9110-E36815AA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E87474-2373-7448-9AFE-730F90C2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2C6C8A-12B5-474D-9488-1C501CA2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315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ABBA81-9C7C-C54D-99ED-7920270D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60545B-5631-174E-AD7C-4E4C61771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5A4F7-10D7-464B-BBF7-D12DAA3E1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4599E-279A-F246-AFB4-F14C1C000F25}" type="datetimeFigureOut">
              <a:rPr kumimoji="1" lang="ko-Kore-KR" altLang="en-US" smtClean="0"/>
              <a:t>2020. 12. 21.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EB0AA-AA63-584C-B06E-5A589BD4A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D3CF5-25C9-4346-87DB-2ACF09222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1FCE5-3D63-5248-861F-B6D0679B91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9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04698" y="1592601"/>
            <a:ext cx="8896902" cy="2387600"/>
          </a:xfrm>
        </p:spPr>
        <p:txBody>
          <a:bodyPr>
            <a:normAutofit/>
          </a:bodyPr>
          <a:lstStyle/>
          <a:p>
            <a:r>
              <a:rPr lang="en-US" altLang="ko-KR" sz="4500" dirty="0"/>
              <a:t>PRESENT </a:t>
            </a:r>
            <a:r>
              <a:rPr lang="ko-KR" altLang="en-US" sz="4500" dirty="0"/>
              <a:t>양자 구현</a:t>
            </a:r>
            <a:br>
              <a:rPr lang="en-US" altLang="ko-KR" sz="4500" dirty="0"/>
            </a:br>
            <a:endParaRPr lang="ko-KR" altLang="en-US" sz="45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92151C-482F-A440-BF8C-D81F96227012}"/>
              </a:ext>
            </a:extLst>
          </p:cNvPr>
          <p:cNvSpPr/>
          <p:nvPr/>
        </p:nvSpPr>
        <p:spPr>
          <a:xfrm>
            <a:off x="5782036" y="3795535"/>
            <a:ext cx="3159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/>
              <a:t>https://</a:t>
            </a:r>
            <a:r>
              <a:rPr lang="en" altLang="ko-Kore-KR" dirty="0" err="1"/>
              <a:t>youtu.be</a:t>
            </a:r>
            <a:r>
              <a:rPr lang="en" altLang="ko-Kore-KR" dirty="0"/>
              <a:t>/_KgJ4qEyMGE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32373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57BA217-2664-C248-9605-D9A670C4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 err="1"/>
              <a:t>S</a:t>
            </a:r>
            <a:r>
              <a:rPr kumimoji="1" lang="en-US" altLang="ko-KR" dirty="0" err="1"/>
              <a:t>box</a:t>
            </a:r>
            <a:endParaRPr kumimoji="1" lang="ko-Kore-KR" altLang="en-US" dirty="0"/>
          </a:p>
        </p:txBody>
      </p:sp>
      <p:pic>
        <p:nvPicPr>
          <p:cNvPr id="2050" name="Picture 2" descr="otzBKt9ORaSGH-G3nYse3HVhhWSwWgVw6P6tAfJ2QyXkC2NWaM1mGhjp3qfUOvYJS2Rbna5xiSBICg0XGFjTPG0thomc5rrIRq8LGCtiUsUlSBIxBCwngNPqkzTW62Q8lqfIaxurvjSMurzTs0CqS_59rbRFv_2pTE5FdnzddvNdLKAHr69DLHPLFs0Msy8ngr3gwyis53ePEjIenev9IF5H6QdPj9I0des9jJyG0dhsI4-o87ixxocTXky5uglJVMQQLmfyyXC65BBDDckiIV6gWQRU3WqoSJdhk_aZDAT5SFLUGgaeGAzBOza30gIhBtjNDBCqGKcujxic8yH9DPbkdjJqTgTPT-E6WQB7FHS9wcaeugHkMjAaX_HneJ8Ewrb7s9gOliEUYsOyPPx2gPFvzUmcZQotBjjYI31VCx7UdcjT4L1sEgc5REOJYT5nJec9xjmpY2Trwf2Cs3h7hMzKJ8-fly3j4nDUIyodJhBlfgiCBx2Q82OQi9i94vsi1Z6hiHLh1MsZjoikfJZL1ctHVzh4piRvXtrkkR0Vr2LG1lGqUTql-nRbPXc0OMXNgGwlvjlok6AyyEEoxxNEE8g_oxwtdS6di5hAK_GpwXIJPd4KQRdVEplS7pKphvhrMVj43qH4RSR44KJhOddTk3ojBZGJj9nk77mC-gWJnySea0NPVTa2HAEmwyKMnSlvy8Y7CuYlMcgvQJvJPEK2F73CRLkEZQO4xGOWREowdVdnHJCqjPjmfjGQeC4poRdcg6Vadw=s0-l75-ft-l75-ft (295×434)">
            <a:extLst>
              <a:ext uri="{FF2B5EF4-FFF2-40B4-BE49-F238E27FC236}">
                <a16:creationId xmlns:a16="http://schemas.microsoft.com/office/drawing/2014/main" id="{CC8098E0-1BA6-B94C-82DF-A4B24BDED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18" y="1249051"/>
            <a:ext cx="3096281" cy="455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9D1ED7-D6D1-4E4A-B337-0BEF1C56C92A}"/>
              </a:ext>
            </a:extLst>
          </p:cNvPr>
          <p:cNvSpPr txBox="1"/>
          <p:nvPr/>
        </p:nvSpPr>
        <p:spPr>
          <a:xfrm>
            <a:off x="1544715" y="5971492"/>
            <a:ext cx="11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GIFT </a:t>
            </a:r>
            <a:r>
              <a:rPr kumimoji="1" lang="en-US" altLang="ko-Kore-KR" dirty="0" err="1"/>
              <a:t>Sbox</a:t>
            </a:r>
            <a:endParaRPr kumimoji="1" lang="ko-Kore-KR" altLang="en-US" dirty="0"/>
          </a:p>
        </p:txBody>
      </p:sp>
      <p:pic>
        <p:nvPicPr>
          <p:cNvPr id="2054" name="Picture 6" descr="td0-QnelHpnUpDZwSU2c7i17wAp5IcEkcOSs4R84NsbMwIRvZKe7aW0XGC5M-y3D7rq0qbDb_MHotVbs98c1QH7_Mht1iOT1kI1Dw3tKMbzj-9xw-wXUr2eM_-KoTJslb5YmDAANXXTAPBXvmCTUshf8DNYfOb_SJQGmw_LOfm5FwIma0TCriUIdnIwqFrqhjZPTZecCo3LUHTtXXdZYvUe9pP76zYSmDNBdE1nRTG4CGgPBT3FniypR6d7q7J0TYvl6D-ojvOqfm5iSG9J-lac4ztwWXBZmHz89MkM1if-a8FaLlj4uNGgOc84vkgOK9KrWANd2htPv735aFETsJXENcdY8Ph2PSBFo-ProQfe0nxQnyZZ6svmUVkPdvrDdhWjQ5EM87vAVnkUoZrN87unllgkD52_HXGEVZgS-BnquCoDYczXI8U2KKHw8_iIMkiYeTKtes_AMlXWMRYUyX-gmBULVD63g-eENO1iEZiNBcQGVFzvgrkJyyHZj7B_hdZoupyzN_abdF-zAXM2WRPBMHhLUNRnp0EC1CdYR1sYDdk8Z_m_VeZ6NyTh8sKYf8i5frrsL6hrZ-vNmYT0XRRFSPGbD33ZUtIztyinvRTpConJhCGmzAF0QVtVYfhhQ1AvFVwFpwoaGZVstlKhc64rPal5Sv6kEX35yWGsDBRLJ0tpc4skTrIUdZHj-ojHtwOiARdh3h-wMXqmyPOAWLBIzs-kM-BiuHZhv3HJ6oUua2hRC2G4S1NAytiStd3rA4FJB2g=s0-l75-ft-l75-ft (364×496)">
            <a:extLst>
              <a:ext uri="{FF2B5EF4-FFF2-40B4-BE49-F238E27FC236}">
                <a16:creationId xmlns:a16="http://schemas.microsoft.com/office/drawing/2014/main" id="{D1A5EA9F-81DD-3E46-BF5E-F3C49889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688" y="1160313"/>
            <a:ext cx="3473177" cy="473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C0BD51-BCFC-9545-8780-342C19600023}"/>
              </a:ext>
            </a:extLst>
          </p:cNvPr>
          <p:cNvSpPr/>
          <p:nvPr/>
        </p:nvSpPr>
        <p:spPr>
          <a:xfrm>
            <a:off x="594804" y="1249051"/>
            <a:ext cx="3240349" cy="4627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9D5CE1-3F9C-4442-B2FC-8F88D70D9346}"/>
              </a:ext>
            </a:extLst>
          </p:cNvPr>
          <p:cNvSpPr/>
          <p:nvPr/>
        </p:nvSpPr>
        <p:spPr>
          <a:xfrm>
            <a:off x="4324134" y="1064099"/>
            <a:ext cx="3543731" cy="48129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3377B-EB7A-7846-A8C4-835212C5B658}"/>
              </a:ext>
            </a:extLst>
          </p:cNvPr>
          <p:cNvSpPr txBox="1"/>
          <p:nvPr/>
        </p:nvSpPr>
        <p:spPr>
          <a:xfrm>
            <a:off x="5372471" y="5943561"/>
            <a:ext cx="15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PRESENT </a:t>
            </a:r>
            <a:r>
              <a:rPr kumimoji="1" lang="en-US" altLang="ko-Kore-KR" dirty="0" err="1"/>
              <a:t>Sbox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6175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2F2EB-0E3F-AC4C-98DF-F2CCAB95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Sbox</a:t>
            </a:r>
            <a:endParaRPr kumimoji="1" lang="ko-Kore-KR" altLang="en-US" dirty="0"/>
          </a:p>
        </p:txBody>
      </p:sp>
      <p:pic>
        <p:nvPicPr>
          <p:cNvPr id="3074" name="Picture 2" descr="87By_t2H4G4MdSFb4tLkLkaXo-g_Vsk1ZAJMK23nYHl1MNJi0jBRYbcpYY7vha1un0I6N-_9ambcHbAUdxAU2jnxqg9ZT-pcJtEV9SGYpJqnLP3KXVXvrRqZmGbxUcQc7-Ft5rqFQIq52zj5Ubykf8YnqLBfDmCAm2ELA9Z_ahpfhmPHK0PVeZJps1lF-Z8yAjfZI0Owg4nU3XK_YUNNoZMiYaEx-BJoP0TEoP3v0CmZeRM0WMCLaahfirYgH9bdN4s1I4ZkpaTxrtCJmWwEmwfAdjEt1GFjGyXderkWN7TrtEMacbmV0eSdqqrDJXdKzJK5R-L0fIQE7WoAaL5l02XBGDDAj-J9EBO1CbOxCgil5OfwjCVP3yMduhXsrPtgi1bCGGSd2F7YaevEh1esnzmKMrW8v6H36iRul-qMBketA-iiFpJ-JLy7ZqkMU4h-XUlFgdxVlyaFrmQCqJ_NNOkKUslFXS-WjJ0rYkO_KVfwIc-j9XeHazlFzzeL2oq-Y455e_-rlTh4ibg-GtS5ksGnZTE08-ZBSS4VXmRCtjwCu1fWq2SNC8Bd-_4XIB5eYlK5c_BD09Upu-7dZ6Zs1sboMbiArDT6NpkmKMxRdKlgiFX6bMc6y-Xu-b5Yfdfj4W6Pgi9c2dJFbxaETwyVOoTxc96IMqo3CQoa1CX41pMiT52Fn8AQc1MmbzvOyRtoBs1mobVZ2SGJmdaR6Ftnh8o4SqyllBI8hdUgqVF8EyaTxpEMWP_kL4gy7nFCnss1kwr9Hg=s0-l75-ft-l75-ft (1083×36)">
            <a:extLst>
              <a:ext uri="{FF2B5EF4-FFF2-40B4-BE49-F238E27FC236}">
                <a16:creationId xmlns:a16="http://schemas.microsoft.com/office/drawing/2014/main" id="{FA7E6CF8-9429-5642-B0F8-DFFB35A9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68" y="1680722"/>
            <a:ext cx="10076033" cy="33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E178D8-BD9C-1443-BA0B-27F1FBC103C9}"/>
              </a:ext>
            </a:extLst>
          </p:cNvPr>
          <p:cNvSpPr txBox="1"/>
          <p:nvPr/>
        </p:nvSpPr>
        <p:spPr>
          <a:xfrm>
            <a:off x="523783" y="1165688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라이브러리</a:t>
            </a:r>
            <a:r>
              <a:rPr kumimoji="1" lang="ko-KR" altLang="en-US" dirty="0"/>
              <a:t> 내 다양한 버전 존재</a:t>
            </a:r>
            <a:endParaRPr kumimoji="1" lang="ko-Kore-KR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534B23D2-E3CD-7F49-B6FA-D207A5A07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361" y="30399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3078" name="Picture 6" descr="IELcyNvlWYLZZBDcNUB7Tdcc0vWD75S6V5nTiyLwj2pbkxf89-b-LyWjsDx9X9ogGjTqXXisTiC0yGbtkxUYNzPKUxywmr-3ut96Z8pVuWKHsWe9K2HrSDy-Vid3BlcfTuqu5EpNwnhaV7eMOBUyGUpGGTVQk6A-Ccfsh5ohfCtcdRgv8x2ju9HKYJ5y2clItIsG9b4g2p97jKU3wl6-83z5V2tZ_OjdKCp9-_jcPhilL3d3oXbIIuZrrDh44PhIWIXPCd1U2d-dg40wlJ4FOYG3Jt1-VSrwYDzBy-s6EM58xQINng4yUUvnHQM-QWgkxOZ4R5QKsmWohAIrIdhmpPyh4FaIBsWvM3AzA2mG3GqJ0JFD3n-OsDDhn222j5t1UIioZZq6_LplAjmod9jev7DYW_onGjRWhh1ip38icuj_kYG9gE5alcgULA8YxCli5VSx9Edo0jRor28uInJcGzRCroUg_6Vvf8rMR-rQ7AGtreUm0lw6mQBelfOOjjQ7tQP7vockTpLl0JAYuFcPFNuWX5-yQCK0OZ3xT6i-APvIcwZa-8mhyjS6mGWPM5xOzq_1MtyM3UguXa3BgEZ5l97y6OVca49MLg_2bnEM23S5mT-y8WDJHURqEv4lOOc6z8_xv-qcgKTap_34hQz-rN7kdBWoNSOU8MVOysi-ygF-NpUdOj3d_r9Ej7fq0Ih1A_2mECMuDo2aTncuN56MGSu9NfXuhSq9Lp-yrMd9yjKKNlRZE9u4ddRwBEGiWpi2a36uWQ=s0-l75-ft-l75-ft (293×489)">
            <a:extLst>
              <a:ext uri="{FF2B5EF4-FFF2-40B4-BE49-F238E27FC236}">
                <a16:creationId xmlns:a16="http://schemas.microsoft.com/office/drawing/2014/main" id="{54359547-17A7-114B-8F01-1017B8B1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884" y="2187768"/>
            <a:ext cx="2541561" cy="424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td0-QnelHpnUpDZwSU2c7i17wAp5IcEkcOSs4R84NsbMwIRvZKe7aW0XGC5M-y3D7rq0qbDb_MHotVbs98c1QH7_Mht1iOT1kI1Dw3tKMbzj-9xw-wXUr2eM_-KoTJslb5YmDAANXXTAPBXvmCTUshf8DNYfOb_SJQGmw_LOfm5FwIma0TCriUIdnIwqFrqhjZPTZecCo3LUHTtXXdZYvUe9pP76zYSmDNBdE1nRTG4CGgPBT3FniypR6d7q7J0TYvl6D-ojvOqfm5iSG9J-lac4ztwWXBZmHz89MkM1if-a8FaLlj4uNGgOc84vkgOK9KrWANd2htPv735aFETsJXENcdY8Ph2PSBFo-ProQfe0nxQnyZZ6svmUVkPdvrDdhWjQ5EM87vAVnkUoZrN87unllgkD52_HXGEVZgS-BnquCoDYczXI8U2KKHw8_iIMkiYeTKtes_AMlXWMRYUyX-gmBULVD63g-eENO1iEZiNBcQGVFzvgrkJyyHZj7B_hdZoupyzN_abdF-zAXM2WRPBMHhLUNRnp0EC1CdYR1sYDdk8Z_m_VeZ6NyTh8sKYf8i5frrsL6hrZ-vNmYT0XRRFSPGbD33ZUtIztyinvRTpConJhCGmzAF0QVtVYfhhQ1AvFVwFpwoaGZVstlKhc64rPal5Sv6kEX35yWGsDBRLJ0tpc4skTrIUdZHj-ojHtwOiARdh3h-wMXqmyPOAWLBIzs-kM-BiuHZhv3HJ6oUua2hRC2G4S1NAytiStd3rA4FJB2g=s0-l75-ft-l75-ft (364×496)">
            <a:extLst>
              <a:ext uri="{FF2B5EF4-FFF2-40B4-BE49-F238E27FC236}">
                <a16:creationId xmlns:a16="http://schemas.microsoft.com/office/drawing/2014/main" id="{A9E5B611-9A23-2E4F-AF37-E3BBB81C1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06" y="2187768"/>
            <a:ext cx="3157435" cy="430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0191B1-E8F7-1345-98A1-17E1569DE9D3}"/>
              </a:ext>
            </a:extLst>
          </p:cNvPr>
          <p:cNvSpPr/>
          <p:nvPr/>
        </p:nvSpPr>
        <p:spPr>
          <a:xfrm>
            <a:off x="1648392" y="2153836"/>
            <a:ext cx="3157435" cy="4302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307501-43FA-E340-A6D1-9451D2F78610}"/>
              </a:ext>
            </a:extLst>
          </p:cNvPr>
          <p:cNvSpPr/>
          <p:nvPr/>
        </p:nvSpPr>
        <p:spPr>
          <a:xfrm>
            <a:off x="6354946" y="2127048"/>
            <a:ext cx="3157435" cy="4302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1604FE-2A05-5E43-A02C-36561BD27C5A}"/>
              </a:ext>
            </a:extLst>
          </p:cNvPr>
          <p:cNvSpPr/>
          <p:nvPr/>
        </p:nvSpPr>
        <p:spPr>
          <a:xfrm>
            <a:off x="3141495" y="6223730"/>
            <a:ext cx="601479" cy="15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92B3E-38B0-0E46-9957-FF1F31F53C3C}"/>
              </a:ext>
            </a:extLst>
          </p:cNvPr>
          <p:cNvSpPr/>
          <p:nvPr/>
        </p:nvSpPr>
        <p:spPr>
          <a:xfrm>
            <a:off x="8055824" y="6230043"/>
            <a:ext cx="601479" cy="15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7AA5E-FBBB-CC47-AF72-B279E9F4A13C}"/>
              </a:ext>
            </a:extLst>
          </p:cNvPr>
          <p:cNvSpPr txBox="1"/>
          <p:nvPr/>
        </p:nvSpPr>
        <p:spPr>
          <a:xfrm>
            <a:off x="2236358" y="6475269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PRESENT MCT </a:t>
            </a:r>
            <a:r>
              <a:rPr kumimoji="1" lang="ko-KR" altLang="en-US" dirty="0"/>
              <a:t>버전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921D5-13FE-BF47-AE66-56FD76092DBE}"/>
              </a:ext>
            </a:extLst>
          </p:cNvPr>
          <p:cNvSpPr txBox="1"/>
          <p:nvPr/>
        </p:nvSpPr>
        <p:spPr>
          <a:xfrm>
            <a:off x="6921751" y="6456274"/>
            <a:ext cx="20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PRESENT  NCT </a:t>
            </a:r>
            <a:r>
              <a:rPr kumimoji="1" lang="ko-KR" altLang="en-US" dirty="0"/>
              <a:t>버전</a:t>
            </a:r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ADD4DE-1941-2548-8C24-74AB044077F5}"/>
              </a:ext>
            </a:extLst>
          </p:cNvPr>
          <p:cNvSpPr/>
          <p:nvPr/>
        </p:nvSpPr>
        <p:spPr>
          <a:xfrm>
            <a:off x="2236358" y="3888568"/>
            <a:ext cx="601479" cy="15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EE3521-D8BF-354D-B260-3505DBC97164}"/>
              </a:ext>
            </a:extLst>
          </p:cNvPr>
          <p:cNvSpPr/>
          <p:nvPr/>
        </p:nvSpPr>
        <p:spPr>
          <a:xfrm>
            <a:off x="2236358" y="4670233"/>
            <a:ext cx="601479" cy="15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210DA-A8E6-5C40-93D1-9F3EDED0FC4E}"/>
              </a:ext>
            </a:extLst>
          </p:cNvPr>
          <p:cNvSpPr txBox="1"/>
          <p:nvPr/>
        </p:nvSpPr>
        <p:spPr>
          <a:xfrm>
            <a:off x="9477733" y="611701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 </a:t>
            </a:r>
            <a:r>
              <a:rPr kumimoji="1" lang="ko-Kore-KR" altLang="en-US" dirty="0">
                <a:solidFill>
                  <a:srgbClr val="FF0000"/>
                </a:solidFill>
              </a:rPr>
              <a:t>더</a:t>
            </a:r>
            <a:r>
              <a:rPr kumimoji="1" lang="ko-KR" altLang="en-US" dirty="0">
                <a:solidFill>
                  <a:srgbClr val="FF0000"/>
                </a:solidFill>
              </a:rPr>
              <a:t> 좋음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8DDE13-509E-8541-9316-F015646FE690}"/>
              </a:ext>
            </a:extLst>
          </p:cNvPr>
          <p:cNvSpPr/>
          <p:nvPr/>
        </p:nvSpPr>
        <p:spPr>
          <a:xfrm>
            <a:off x="2249224" y="3419784"/>
            <a:ext cx="497090" cy="1559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31C9D8-BF93-0344-B631-5C0D729E8F32}"/>
              </a:ext>
            </a:extLst>
          </p:cNvPr>
          <p:cNvSpPr/>
          <p:nvPr/>
        </p:nvSpPr>
        <p:spPr>
          <a:xfrm>
            <a:off x="2253560" y="3580767"/>
            <a:ext cx="497090" cy="1559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30C716-59F3-CE44-AB0A-A92BF5976C10}"/>
              </a:ext>
            </a:extLst>
          </p:cNvPr>
          <p:cNvSpPr/>
          <p:nvPr/>
        </p:nvSpPr>
        <p:spPr>
          <a:xfrm>
            <a:off x="2236358" y="4201449"/>
            <a:ext cx="497090" cy="1559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12867B-6AA7-8140-9A83-A44B912F9958}"/>
              </a:ext>
            </a:extLst>
          </p:cNvPr>
          <p:cNvSpPr/>
          <p:nvPr/>
        </p:nvSpPr>
        <p:spPr>
          <a:xfrm>
            <a:off x="2263392" y="4832891"/>
            <a:ext cx="497090" cy="1559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4F8724-8221-0843-A0D9-E778B2BDD447}"/>
              </a:ext>
            </a:extLst>
          </p:cNvPr>
          <p:cNvSpPr/>
          <p:nvPr/>
        </p:nvSpPr>
        <p:spPr>
          <a:xfrm>
            <a:off x="7186899" y="3419332"/>
            <a:ext cx="497090" cy="1559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26582-405C-F947-890D-84DDF0A0C605}"/>
              </a:ext>
            </a:extLst>
          </p:cNvPr>
          <p:cNvSpPr/>
          <p:nvPr/>
        </p:nvSpPr>
        <p:spPr>
          <a:xfrm>
            <a:off x="7191816" y="3581564"/>
            <a:ext cx="497090" cy="1559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853B7-B269-7045-A5D3-A337A8EFA496}"/>
              </a:ext>
            </a:extLst>
          </p:cNvPr>
          <p:cNvSpPr/>
          <p:nvPr/>
        </p:nvSpPr>
        <p:spPr>
          <a:xfrm>
            <a:off x="7177067" y="4832891"/>
            <a:ext cx="497090" cy="1559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19CE95-D8F0-FD4C-997A-CD89A9A441E1}"/>
              </a:ext>
            </a:extLst>
          </p:cNvPr>
          <p:cNvSpPr/>
          <p:nvPr/>
        </p:nvSpPr>
        <p:spPr>
          <a:xfrm>
            <a:off x="7191894" y="3754423"/>
            <a:ext cx="497090" cy="1559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6689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BA5888-3CAD-A048-8857-438A5EB5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0" y="1345387"/>
            <a:ext cx="2802396" cy="463917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CE35A84-7452-7D4D-947C-CFC4E2EC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 err="1"/>
              <a:t>Sbox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DE3AEF-5D9F-2041-89A1-9527F4D9DA3A}"/>
              </a:ext>
            </a:extLst>
          </p:cNvPr>
          <p:cNvSpPr/>
          <p:nvPr/>
        </p:nvSpPr>
        <p:spPr>
          <a:xfrm>
            <a:off x="811060" y="1345387"/>
            <a:ext cx="3240349" cy="4627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5174B-75A4-EC4E-9734-033850A5457C}"/>
              </a:ext>
            </a:extLst>
          </p:cNvPr>
          <p:cNvSpPr txBox="1"/>
          <p:nvPr/>
        </p:nvSpPr>
        <p:spPr>
          <a:xfrm>
            <a:off x="4395019" y="1474839"/>
            <a:ext cx="624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현재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Sbox</a:t>
            </a:r>
            <a:r>
              <a:rPr kumimoji="1" lang="ko-KR" altLang="en-US" dirty="0"/>
              <a:t> 는 </a:t>
            </a:r>
            <a:r>
              <a:rPr kumimoji="1" lang="en-US" altLang="ko-KR" dirty="0"/>
              <a:t>MCT </a:t>
            </a:r>
            <a:r>
              <a:rPr kumimoji="1" lang="ko-KR" altLang="en-US" dirty="0"/>
              <a:t>버전  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  제일 좋은 버전으로 바꿀 예정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873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9BAC4B-4794-7042-8D17-C8221852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14" y="1506905"/>
            <a:ext cx="8249752" cy="294933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CA0F60B-C65C-664E-9EA6-B5C29E21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Permutation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588DA8-DD7D-1E48-87C2-00D52DE87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90" y="4691831"/>
            <a:ext cx="4102100" cy="1016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AA1E48-6222-BE4E-80AF-B487BDD761BD}"/>
              </a:ext>
            </a:extLst>
          </p:cNvPr>
          <p:cNvSpPr/>
          <p:nvPr/>
        </p:nvSpPr>
        <p:spPr>
          <a:xfrm>
            <a:off x="862985" y="4652503"/>
            <a:ext cx="4027539" cy="112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2F13A-F836-C843-B825-8A66CA04B085}"/>
              </a:ext>
            </a:extLst>
          </p:cNvPr>
          <p:cNvSpPr txBox="1"/>
          <p:nvPr/>
        </p:nvSpPr>
        <p:spPr>
          <a:xfrm>
            <a:off x="9389806" y="3982065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20 x 3 = 60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58AA4-B888-C243-80BB-B3F6989B4132}"/>
              </a:ext>
            </a:extLst>
          </p:cNvPr>
          <p:cNvSpPr txBox="1"/>
          <p:nvPr/>
        </p:nvSpPr>
        <p:spPr>
          <a:xfrm>
            <a:off x="2634380" y="5707831"/>
            <a:ext cx="242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6382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7641F5-776A-4245-ACBB-17CCBFF0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04" y="1371828"/>
            <a:ext cx="7693471" cy="12700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27E48DD-BFB7-3746-AA1C-3BFB24DA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 err="1"/>
              <a:t>Keyshcedule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835008-E75B-8F4C-A7B5-8D805B54832F}"/>
              </a:ext>
            </a:extLst>
          </p:cNvPr>
          <p:cNvSpPr/>
          <p:nvPr/>
        </p:nvSpPr>
        <p:spPr>
          <a:xfrm>
            <a:off x="695932" y="1381660"/>
            <a:ext cx="9206844" cy="127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BE545-4A6B-4A47-9A8A-0653D1DCFBEA}"/>
              </a:ext>
            </a:extLst>
          </p:cNvPr>
          <p:cNvSpPr txBox="1"/>
          <p:nvPr/>
        </p:nvSpPr>
        <p:spPr>
          <a:xfrm>
            <a:off x="5879691" y="1543664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Rotation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EAE2CA-0CF1-CD4F-949C-861E8324AB6C}"/>
              </a:ext>
            </a:extLst>
          </p:cNvPr>
          <p:cNvSpPr txBox="1"/>
          <p:nvPr/>
        </p:nvSpPr>
        <p:spPr>
          <a:xfrm>
            <a:off x="5319497" y="1912996"/>
            <a:ext cx="62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Sbox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17B68-42ED-4C4B-A625-37ED49B4852C}"/>
              </a:ext>
            </a:extLst>
          </p:cNvPr>
          <p:cNvSpPr txBox="1"/>
          <p:nvPr/>
        </p:nvSpPr>
        <p:spPr>
          <a:xfrm>
            <a:off x="8438401" y="2282328"/>
            <a:ext cx="14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Constant XOR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C338AB-1B47-5341-BB22-84F60552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18" y="3317796"/>
            <a:ext cx="3009900" cy="2590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74D849-D5D6-AE4C-9B5D-9370B467ABD9}"/>
              </a:ext>
            </a:extLst>
          </p:cNvPr>
          <p:cNvSpPr/>
          <p:nvPr/>
        </p:nvSpPr>
        <p:spPr>
          <a:xfrm>
            <a:off x="695932" y="3231992"/>
            <a:ext cx="3202559" cy="2821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E6726D-5C53-224A-BDC7-CF1F53185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91" y="2823496"/>
            <a:ext cx="2286000" cy="38735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6DE43E-2D81-3943-B6C5-542751EEEB63}"/>
              </a:ext>
            </a:extLst>
          </p:cNvPr>
          <p:cNvSpPr/>
          <p:nvPr/>
        </p:nvSpPr>
        <p:spPr>
          <a:xfrm>
            <a:off x="4736691" y="2813664"/>
            <a:ext cx="2285999" cy="387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74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ACF33-F0AF-2F48-A0AF-BCBB97D3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Encryption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27F61E-56F5-1848-AF63-D52FD66FD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2" y="1221969"/>
            <a:ext cx="3988430" cy="5121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C6CC24-6DF8-B243-8608-5FD02C60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949" y="1335070"/>
            <a:ext cx="4188805" cy="44655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1970ED-F7B7-4740-A523-CCB0D35C3F94}"/>
              </a:ext>
            </a:extLst>
          </p:cNvPr>
          <p:cNvSpPr/>
          <p:nvPr/>
        </p:nvSpPr>
        <p:spPr>
          <a:xfrm>
            <a:off x="727324" y="1170038"/>
            <a:ext cx="4188805" cy="5279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46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147DA8-6D5B-F64E-BA6A-1B748B65B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76" y="1151368"/>
            <a:ext cx="5499224" cy="176986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A1A8832-DB2F-3845-800D-6479B14F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Test Vector</a:t>
            </a:r>
            <a:endParaRPr kumimoji="1" lang="ko-Kore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5CB1239-DB80-EF45-B1EA-0A902C587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48" y="3074055"/>
            <a:ext cx="10598727" cy="1004455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AE144DBA-9F5C-4546-8E1A-6B2DA4BA9A02}"/>
              </a:ext>
            </a:extLst>
          </p:cNvPr>
          <p:cNvCxnSpPr/>
          <p:nvPr/>
        </p:nvCxnSpPr>
        <p:spPr>
          <a:xfrm>
            <a:off x="1458351" y="4039182"/>
            <a:ext cx="4842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72C983-57FF-3E4C-93F0-7FA816703B67}"/>
              </a:ext>
            </a:extLst>
          </p:cNvPr>
          <p:cNvSpPr txBox="1"/>
          <p:nvPr/>
        </p:nvSpPr>
        <p:spPr>
          <a:xfrm>
            <a:off x="1597437" y="4039182"/>
            <a:ext cx="20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5</a:t>
            </a:r>
            <a:endParaRPr kumimoji="1" lang="ko-Kore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A6237FB-5BD2-5C4A-90E2-C2A1EB884FCF}"/>
              </a:ext>
            </a:extLst>
          </p:cNvPr>
          <p:cNvCxnSpPr/>
          <p:nvPr/>
        </p:nvCxnSpPr>
        <p:spPr>
          <a:xfrm>
            <a:off x="2127980" y="4029350"/>
            <a:ext cx="4842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D4A1D7-86E9-3E41-AF0A-99BB8F0434E1}"/>
              </a:ext>
            </a:extLst>
          </p:cNvPr>
          <p:cNvSpPr txBox="1"/>
          <p:nvPr/>
        </p:nvSpPr>
        <p:spPr>
          <a:xfrm>
            <a:off x="2235598" y="4019518"/>
            <a:ext cx="24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5</a:t>
            </a:r>
            <a:endParaRPr kumimoji="1" lang="ko-Kore-KR" altLang="en-US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ADB249E-938C-2A45-987B-3E42007D2E06}"/>
              </a:ext>
            </a:extLst>
          </p:cNvPr>
          <p:cNvCxnSpPr/>
          <p:nvPr/>
        </p:nvCxnSpPr>
        <p:spPr>
          <a:xfrm>
            <a:off x="11176975" y="4039182"/>
            <a:ext cx="4842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4119E9-AB6C-9040-BC35-D129A2F833BA}"/>
              </a:ext>
            </a:extLst>
          </p:cNvPr>
          <p:cNvSpPr txBox="1"/>
          <p:nvPr/>
        </p:nvSpPr>
        <p:spPr>
          <a:xfrm>
            <a:off x="11284593" y="4029350"/>
            <a:ext cx="24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5</a:t>
            </a:r>
            <a:endParaRPr kumimoji="1" lang="ko-Kore-KR" altLang="en-US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9BA11CF-C83A-AE47-A247-6BA3AAFC060F}"/>
              </a:ext>
            </a:extLst>
          </p:cNvPr>
          <p:cNvCxnSpPr/>
          <p:nvPr/>
        </p:nvCxnSpPr>
        <p:spPr>
          <a:xfrm>
            <a:off x="10526023" y="4039182"/>
            <a:ext cx="4842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8C9D6A-8068-4F44-B212-C07791C61060}"/>
              </a:ext>
            </a:extLst>
          </p:cNvPr>
          <p:cNvSpPr txBox="1"/>
          <p:nvPr/>
        </p:nvSpPr>
        <p:spPr>
          <a:xfrm>
            <a:off x="10633641" y="4029350"/>
            <a:ext cx="24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2F17A4-E140-BF4D-B8C2-3598E805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4" y="3534050"/>
            <a:ext cx="1143000" cy="4953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CA8D61-838E-C74A-BAC7-119CA0787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6" y="4384367"/>
            <a:ext cx="1130300" cy="495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FB1D2F6-EA34-6C49-8F8A-24726B49F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820" y="4519220"/>
            <a:ext cx="10333182" cy="28863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A5041A-F4C4-BF4B-9AC5-FBF7FF2A0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8" y="5287067"/>
            <a:ext cx="1155700" cy="50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92BFADB-1D01-C84B-AFCE-1407EEDB1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" y="6088801"/>
            <a:ext cx="1003300" cy="50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F84E93F-0222-154D-90F5-482E661A65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988" y="5373641"/>
            <a:ext cx="10379364" cy="25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338BD86-A8E0-4B4C-9045-AEBE4C16E9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702" y="6238892"/>
            <a:ext cx="10367818" cy="2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9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B3757-6195-F645-870B-A436D0A4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Resource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31C3A0-771E-0F48-82D9-B4F36CA1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06" y="2082778"/>
            <a:ext cx="1917700" cy="25527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BD0133B-6756-5549-BF2C-0E34DEBEA440}"/>
              </a:ext>
            </a:extLst>
          </p:cNvPr>
          <p:cNvSpPr/>
          <p:nvPr/>
        </p:nvSpPr>
        <p:spPr>
          <a:xfrm>
            <a:off x="1096836" y="2063114"/>
            <a:ext cx="2001070" cy="2674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E47A62-3C1D-784A-B019-5DF91F88D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99" y="2037058"/>
            <a:ext cx="2207260" cy="25984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4F3F540-A3B2-E443-8648-0EB04553F494}"/>
              </a:ext>
            </a:extLst>
          </p:cNvPr>
          <p:cNvSpPr/>
          <p:nvPr/>
        </p:nvSpPr>
        <p:spPr>
          <a:xfrm>
            <a:off x="3571833" y="2059918"/>
            <a:ext cx="2207259" cy="2674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8EA1C-0392-8846-A2E9-81F313269B27}"/>
              </a:ext>
            </a:extLst>
          </p:cNvPr>
          <p:cNvSpPr txBox="1"/>
          <p:nvPr/>
        </p:nvSpPr>
        <p:spPr>
          <a:xfrm>
            <a:off x="3600628" y="4951931"/>
            <a:ext cx="19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Swap </a:t>
            </a:r>
            <a:r>
              <a:rPr kumimoji="1" lang="ko-Kore-KR" altLang="en-US" dirty="0"/>
              <a:t>게이트</a:t>
            </a:r>
            <a:r>
              <a:rPr kumimoji="1" lang="ko-KR" altLang="en-US" dirty="0"/>
              <a:t> 무시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2D1429-4595-9A49-93F8-24F236A4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484" y="2070692"/>
            <a:ext cx="2123440" cy="25704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BFFA42-F699-784D-BC80-BD6E648A4234}"/>
              </a:ext>
            </a:extLst>
          </p:cNvPr>
          <p:cNvSpPr/>
          <p:nvPr/>
        </p:nvSpPr>
        <p:spPr>
          <a:xfrm>
            <a:off x="8475668" y="2037058"/>
            <a:ext cx="2123439" cy="2674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349693-F4E2-0240-B04E-D0E8725DE80C}"/>
              </a:ext>
            </a:extLst>
          </p:cNvPr>
          <p:cNvSpPr/>
          <p:nvPr/>
        </p:nvSpPr>
        <p:spPr>
          <a:xfrm>
            <a:off x="5091288" y="2384998"/>
            <a:ext cx="305803" cy="196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635697-BD52-AE4D-A837-97B2E859519B}"/>
              </a:ext>
            </a:extLst>
          </p:cNvPr>
          <p:cNvSpPr/>
          <p:nvPr/>
        </p:nvSpPr>
        <p:spPr>
          <a:xfrm>
            <a:off x="9982391" y="2354402"/>
            <a:ext cx="370021" cy="216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37339-F6DA-5D4C-806C-D4D81BB98381}"/>
              </a:ext>
            </a:extLst>
          </p:cNvPr>
          <p:cNvSpPr txBox="1"/>
          <p:nvPr/>
        </p:nvSpPr>
        <p:spPr>
          <a:xfrm>
            <a:off x="8475668" y="4918620"/>
            <a:ext cx="19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Swap </a:t>
            </a:r>
            <a:r>
              <a:rPr kumimoji="1" lang="ko-Kore-KR" altLang="en-US" dirty="0"/>
              <a:t>게이트</a:t>
            </a:r>
            <a:r>
              <a:rPr kumimoji="1" lang="ko-KR" altLang="en-US" dirty="0"/>
              <a:t> 무시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F85282-B6B0-784F-960D-ED46CABA9E26}"/>
              </a:ext>
            </a:extLst>
          </p:cNvPr>
          <p:cNvSpPr txBox="1"/>
          <p:nvPr/>
        </p:nvSpPr>
        <p:spPr>
          <a:xfrm>
            <a:off x="511278" y="1573162"/>
            <a:ext cx="234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(80-bit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94965D-EBF5-2749-BA0D-15D3D1544255}"/>
              </a:ext>
            </a:extLst>
          </p:cNvPr>
          <p:cNvSpPr txBox="1"/>
          <p:nvPr/>
        </p:nvSpPr>
        <p:spPr>
          <a:xfrm>
            <a:off x="7063564" y="1579321"/>
            <a:ext cx="256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(</a:t>
            </a:r>
            <a:r>
              <a:rPr kumimoji="1" lang="en-US" altLang="ko-KR" dirty="0"/>
              <a:t>128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bit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5E226F-7916-6F43-B9EE-8167CB047DED}"/>
              </a:ext>
            </a:extLst>
          </p:cNvPr>
          <p:cNvSpPr txBox="1"/>
          <p:nvPr/>
        </p:nvSpPr>
        <p:spPr>
          <a:xfrm>
            <a:off x="2303574" y="350301"/>
            <a:ext cx="29611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</a:t>
            </a:r>
            <a:r>
              <a:rPr kumimoji="1" lang="ko-KR" altLang="en-US" sz="2500" dirty="0"/>
              <a:t> </a:t>
            </a:r>
            <a:r>
              <a:rPr kumimoji="1" lang="en-US" altLang="ko-Kore-KR" sz="2500" dirty="0" err="1"/>
              <a:t>Sbox</a:t>
            </a:r>
            <a:r>
              <a:rPr kumimoji="1" lang="en-US" altLang="ko-Kore-KR" sz="2500" dirty="0"/>
              <a:t> </a:t>
            </a:r>
            <a:r>
              <a:rPr kumimoji="1" lang="ko-KR" altLang="en-US" sz="2500" dirty="0"/>
              <a:t>는 </a:t>
            </a:r>
            <a:r>
              <a:rPr kumimoji="1" lang="ko-Kore-KR" altLang="en-US" sz="2500" dirty="0"/>
              <a:t>변경</a:t>
            </a:r>
            <a:r>
              <a:rPr kumimoji="1" lang="ko-KR" altLang="en-US" sz="2500" dirty="0"/>
              <a:t> 예정 </a:t>
            </a:r>
            <a:r>
              <a:rPr kumimoji="1" lang="en-US" altLang="ko-KR" sz="2500" dirty="0"/>
              <a:t>)</a:t>
            </a:r>
            <a:endParaRPr kumimoji="1" lang="ko-Kore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828960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752414-8CAF-3B47-8718-09A1A17FFDB2}"/>
              </a:ext>
            </a:extLst>
          </p:cNvPr>
          <p:cNvSpPr/>
          <p:nvPr/>
        </p:nvSpPr>
        <p:spPr>
          <a:xfrm>
            <a:off x="3755923" y="2241755"/>
            <a:ext cx="4070554" cy="1376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EC88E3-5D6E-6B47-BFD9-D61785805B59}"/>
              </a:ext>
            </a:extLst>
          </p:cNvPr>
          <p:cNvSpPr/>
          <p:nvPr/>
        </p:nvSpPr>
        <p:spPr>
          <a:xfrm>
            <a:off x="3971908" y="2829232"/>
            <a:ext cx="40318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6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2485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dirty="0"/>
              <a:t>PRESENT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F378-6B7E-A843-B963-B8E79010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33" y="1305573"/>
            <a:ext cx="4188805" cy="4465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470ED7-D906-A34C-8FCC-382FE44E1CC5}"/>
              </a:ext>
            </a:extLst>
          </p:cNvPr>
          <p:cNvSpPr txBox="1"/>
          <p:nvPr/>
        </p:nvSpPr>
        <p:spPr>
          <a:xfrm>
            <a:off x="1659836" y="6106751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PRESENT </a:t>
            </a:r>
            <a:r>
              <a:rPr kumimoji="1" lang="ko-KR" altLang="en-US" dirty="0"/>
              <a:t>암호화 구조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78AA4-9361-1040-99D2-3DCCB274A8A8}"/>
              </a:ext>
            </a:extLst>
          </p:cNvPr>
          <p:cNvSpPr txBox="1"/>
          <p:nvPr/>
        </p:nvSpPr>
        <p:spPr>
          <a:xfrm>
            <a:off x="6520070" y="1530626"/>
            <a:ext cx="30973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64-bit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평문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(80, 128)-bit </a:t>
            </a:r>
            <a:r>
              <a:rPr kumimoji="1" lang="ko-KR" altLang="en-US" dirty="0"/>
              <a:t>키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31</a:t>
            </a:r>
            <a:r>
              <a:rPr kumimoji="1" lang="ko-KR" altLang="en-US" dirty="0"/>
              <a:t> </a:t>
            </a:r>
            <a:r>
              <a:rPr kumimoji="1" lang="en-US" altLang="ko-KR" dirty="0"/>
              <a:t>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SPN </a:t>
            </a:r>
            <a:r>
              <a:rPr kumimoji="1" lang="ko-KR" altLang="en-US" dirty="0"/>
              <a:t>구조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03603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E6839-50C9-9649-B17A-08131AF5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AddRoundkey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D10742-1054-344C-8271-B1880F15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69" y="1457583"/>
            <a:ext cx="8702029" cy="1316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26CA0-93EE-2D44-8708-2DA48DB32D2A}"/>
              </a:ext>
            </a:extLst>
          </p:cNvPr>
          <p:cNvSpPr txBox="1"/>
          <p:nvPr/>
        </p:nvSpPr>
        <p:spPr>
          <a:xfrm>
            <a:off x="679569" y="3928317"/>
            <a:ext cx="7604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모든 </a:t>
            </a:r>
            <a:r>
              <a:rPr kumimoji="1" lang="en-US" altLang="ko-KR" dirty="0"/>
              <a:t>Round</a:t>
            </a:r>
            <a:r>
              <a:rPr kumimoji="1" lang="ko-KR" altLang="en-US" dirty="0"/>
              <a:t>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끝나고 </a:t>
            </a:r>
            <a:r>
              <a:rPr kumimoji="1" lang="en-US" altLang="ko-KR" dirty="0" err="1"/>
              <a:t>AddRoundkey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마지막으로 수행 </a:t>
            </a:r>
            <a:r>
              <a:rPr kumimoji="1" lang="en-US" altLang="ko-KR" dirty="0"/>
              <a:t>( </a:t>
            </a:r>
            <a:r>
              <a:rPr kumimoji="1" lang="ko-KR" altLang="en-US" dirty="0"/>
              <a:t>총 </a:t>
            </a:r>
            <a:r>
              <a:rPr kumimoji="1" lang="en-US" altLang="ko-KR" dirty="0"/>
              <a:t>32</a:t>
            </a:r>
            <a:r>
              <a:rPr kumimoji="1" lang="ko-KR" altLang="en-US" dirty="0"/>
              <a:t>번 수행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80 bit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128bit </a:t>
            </a:r>
            <a:r>
              <a:rPr kumimoji="1" lang="ko-KR" altLang="en-US" dirty="0"/>
              <a:t>키 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가장 왼쪽 </a:t>
            </a:r>
            <a:r>
              <a:rPr kumimoji="1" lang="en-US" altLang="ko-KR" dirty="0"/>
              <a:t>64-bit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추출하여 라운드 키로 사용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92EC79-1627-8940-9C2D-23B08240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61" y="5209996"/>
            <a:ext cx="2751724" cy="804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0B538C-0ED7-2B4F-920F-11EE2112DCC1}"/>
              </a:ext>
            </a:extLst>
          </p:cNvPr>
          <p:cNvSpPr/>
          <p:nvPr/>
        </p:nvSpPr>
        <p:spPr>
          <a:xfrm>
            <a:off x="3071674" y="5209996"/>
            <a:ext cx="168676" cy="258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0C3F27-FF41-E243-A62B-313EF1B837D3}"/>
              </a:ext>
            </a:extLst>
          </p:cNvPr>
          <p:cNvCxnSpPr/>
          <p:nvPr/>
        </p:nvCxnSpPr>
        <p:spPr>
          <a:xfrm>
            <a:off x="3240350" y="5339320"/>
            <a:ext cx="130501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75BF9D-1CB7-9D4B-A6D7-B198ED36D156}"/>
              </a:ext>
            </a:extLst>
          </p:cNvPr>
          <p:cNvSpPr txBox="1"/>
          <p:nvPr/>
        </p:nvSpPr>
        <p:spPr>
          <a:xfrm>
            <a:off x="4545367" y="5187557"/>
            <a:ext cx="15744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매개변수만 조정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48901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5C7F6-579F-4346-8ECB-FB494BCF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Sbox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98165D-49F8-A543-8E83-4C3A62BD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5" y="1261591"/>
            <a:ext cx="7945632" cy="1405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8C234E-EBC5-134A-A437-6CD2D5958D46}"/>
              </a:ext>
            </a:extLst>
          </p:cNvPr>
          <p:cNvSpPr txBox="1"/>
          <p:nvPr/>
        </p:nvSpPr>
        <p:spPr>
          <a:xfrm>
            <a:off x="603681" y="2958504"/>
            <a:ext cx="377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</a:t>
            </a:r>
            <a:r>
              <a:rPr kumimoji="1" lang="ko-Kore-KR" altLang="en-US" dirty="0"/>
              <a:t>논문에서</a:t>
            </a:r>
            <a:r>
              <a:rPr kumimoji="1" lang="ko-KR" altLang="en-US" dirty="0"/>
              <a:t> 확인 못하였음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1FF59A-D25A-1A48-8D95-DC01D9859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403" y="2877976"/>
            <a:ext cx="4147878" cy="38718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C69BC8-F2A8-724A-A688-2D89CE83E155}"/>
              </a:ext>
            </a:extLst>
          </p:cNvPr>
          <p:cNvSpPr/>
          <p:nvPr/>
        </p:nvSpPr>
        <p:spPr>
          <a:xfrm>
            <a:off x="5140647" y="2877976"/>
            <a:ext cx="4216416" cy="3871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712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5F89F5-5A6C-C748-AF22-B308280D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 err="1"/>
              <a:t>Sbox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6BB800-1D4A-3846-A913-588B3AF0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77" y="2029971"/>
            <a:ext cx="7223065" cy="2032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0BAF9-9241-644D-9C26-13F27B8DDA3B}"/>
              </a:ext>
            </a:extLst>
          </p:cNvPr>
          <p:cNvSpPr txBox="1"/>
          <p:nvPr/>
        </p:nvSpPr>
        <p:spPr>
          <a:xfrm>
            <a:off x="763480" y="1331650"/>
            <a:ext cx="6097823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</a:t>
            </a:r>
            <a:r>
              <a:rPr kumimoji="1" lang="ko-KR" altLang="en-US" dirty="0"/>
              <a:t> 관련 몇몇 논문에서 아래 </a:t>
            </a:r>
            <a:r>
              <a:rPr kumimoji="1" lang="en-US" altLang="ko-KR" dirty="0" err="1"/>
              <a:t>Sbox</a:t>
            </a:r>
            <a:r>
              <a:rPr kumimoji="1" lang="ko-KR" altLang="en-US" dirty="0"/>
              <a:t> 연산 수식을 언급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AND</a:t>
            </a:r>
            <a:r>
              <a:rPr kumimoji="1" lang="ko-KR" altLang="en-US" dirty="0"/>
              <a:t> 연산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NOT</a:t>
            </a:r>
            <a:r>
              <a:rPr kumimoji="1" lang="ko-KR" altLang="en-US" dirty="0"/>
              <a:t> 연산</a:t>
            </a:r>
            <a:r>
              <a:rPr kumimoji="1" lang="en-US" altLang="ko-KR" dirty="0"/>
              <a:t>, XOR </a:t>
            </a:r>
            <a:r>
              <a:rPr kumimoji="1" lang="ko-KR" altLang="en-US" dirty="0"/>
              <a:t>연산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Sbox</a:t>
            </a:r>
            <a:r>
              <a:rPr kumimoji="1" lang="en-US" altLang="ko-Kore-KR" dirty="0"/>
              <a:t>( a , b, c, d )  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  (f0, f1, f2, f3)</a:t>
            </a:r>
            <a:endParaRPr kumimoji="1"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FF0000"/>
                </a:solidFill>
              </a:rPr>
              <a:t>비효율적인 구현 예상 </a:t>
            </a:r>
            <a:r>
              <a:rPr kumimoji="1" lang="en-US" altLang="ko-KR" dirty="0"/>
              <a:t>(</a:t>
            </a:r>
            <a:r>
              <a:rPr kumimoji="1" lang="ko-KR" altLang="en-US" dirty="0"/>
              <a:t> 추가 </a:t>
            </a:r>
            <a:r>
              <a:rPr kumimoji="1" lang="ko-KR" altLang="en-US" dirty="0" err="1"/>
              <a:t>큐비트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?)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91D090-1EDA-D049-BDDA-D9F523BDD808}"/>
              </a:ext>
            </a:extLst>
          </p:cNvPr>
          <p:cNvSpPr/>
          <p:nvPr/>
        </p:nvSpPr>
        <p:spPr>
          <a:xfrm>
            <a:off x="1076152" y="1928352"/>
            <a:ext cx="7210188" cy="223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EC5E1-D6B6-CA4D-B946-212FEC208E20}"/>
              </a:ext>
            </a:extLst>
          </p:cNvPr>
          <p:cNvSpPr txBox="1"/>
          <p:nvPr/>
        </p:nvSpPr>
        <p:spPr>
          <a:xfrm>
            <a:off x="4989250" y="5165896"/>
            <a:ext cx="296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Example : </a:t>
            </a:r>
            <a:r>
              <a:rPr kumimoji="1" lang="en-US" altLang="ko-Kore-KR" dirty="0" err="1"/>
              <a:t>Sbox</a:t>
            </a:r>
            <a:r>
              <a:rPr kumimoji="1" lang="en-US" altLang="ko-Kore-KR" dirty="0"/>
              <a:t>(0)  = C (1100)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7196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5F89F5-5A6C-C748-AF22-B308280D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 err="1"/>
              <a:t>Sbox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5BFCFB-5745-B544-A794-6C59294A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81651"/>
            <a:ext cx="9912197" cy="2471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F7CB4-6A22-D04B-8C27-12EA9ED0EC70}"/>
              </a:ext>
            </a:extLst>
          </p:cNvPr>
          <p:cNvSpPr txBox="1"/>
          <p:nvPr/>
        </p:nvSpPr>
        <p:spPr>
          <a:xfrm>
            <a:off x="554182" y="3559892"/>
            <a:ext cx="99822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모든 </a:t>
            </a:r>
            <a:r>
              <a:rPr kumimoji="1" lang="en-US" altLang="ko-Kore-KR" dirty="0"/>
              <a:t>4-bit </a:t>
            </a:r>
            <a:r>
              <a:rPr kumimoji="1" lang="en-US" altLang="ko-Kore-KR" dirty="0" err="1"/>
              <a:t>Sbox</a:t>
            </a:r>
            <a:r>
              <a:rPr kumimoji="1" lang="ko-KR" altLang="en-US" dirty="0"/>
              <a:t> 의 </a:t>
            </a:r>
            <a:r>
              <a:rPr kumimoji="1" lang="en-US" altLang="ko-KR" dirty="0"/>
              <a:t>input,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 매칭만으로 양자 회로로 바꿀 수 있음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 컴퓨터에서 사용하던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ore-KR" dirty="0">
                <a:solidFill>
                  <a:srgbClr val="FF0000"/>
                </a:solidFill>
              </a:rPr>
              <a:t>LIGHTER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R" altLang="en-US" dirty="0"/>
              <a:t>라는 툴을 양자 컴퓨터에서도 사용할 수 있게끔 확장한 논문</a:t>
            </a:r>
            <a:endParaRPr kumimoji="1" lang="ko-Kore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57CC3-1481-4E43-B0C2-3E7AE5B99FA2}"/>
              </a:ext>
            </a:extLst>
          </p:cNvPr>
          <p:cNvCxnSpPr/>
          <p:nvPr/>
        </p:nvCxnSpPr>
        <p:spPr>
          <a:xfrm>
            <a:off x="9623808" y="2965145"/>
            <a:ext cx="8425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23674DE-D04E-8048-832B-F00366CD573C}"/>
              </a:ext>
            </a:extLst>
          </p:cNvPr>
          <p:cNvCxnSpPr>
            <a:cxnSpLocks/>
          </p:cNvCxnSpPr>
          <p:nvPr/>
        </p:nvCxnSpPr>
        <p:spPr>
          <a:xfrm>
            <a:off x="971447" y="3109435"/>
            <a:ext cx="46214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80E07F0-413B-8542-B706-F5E48799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52" y="4985737"/>
            <a:ext cx="4308832" cy="159426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519295-97A4-8147-964E-90866B75329E}"/>
              </a:ext>
            </a:extLst>
          </p:cNvPr>
          <p:cNvSpPr/>
          <p:nvPr/>
        </p:nvSpPr>
        <p:spPr>
          <a:xfrm>
            <a:off x="1056443" y="4966973"/>
            <a:ext cx="4403325" cy="1613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690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0C1E0-D6B6-D441-80C9-ED335ADE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</a:t>
            </a:r>
            <a:r>
              <a:rPr kumimoji="1" lang="en-US" altLang="ko-KR" dirty="0" err="1"/>
              <a:t>box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659610-6B7F-884A-A19C-9DED8765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14" y="1272564"/>
            <a:ext cx="9728200" cy="191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7E98F4-71E7-9147-9185-A6D883BD32D0}"/>
              </a:ext>
            </a:extLst>
          </p:cNvPr>
          <p:cNvSpPr txBox="1"/>
          <p:nvPr/>
        </p:nvSpPr>
        <p:spPr>
          <a:xfrm>
            <a:off x="3266983" y="1030771"/>
            <a:ext cx="598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ko-KR" altLang="en-US" dirty="0"/>
              <a:t>     </a:t>
            </a:r>
            <a:r>
              <a:rPr kumimoji="1" lang="en-US" altLang="ko-KR" dirty="0"/>
              <a:t>1 </a:t>
            </a:r>
            <a:r>
              <a:rPr kumimoji="1" lang="ko-KR" altLang="en-US" dirty="0"/>
              <a:t>  </a:t>
            </a:r>
            <a:r>
              <a:rPr kumimoji="1" lang="en-US" altLang="ko-KR" dirty="0"/>
              <a:t>  2 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kumimoji="1" lang="ko-KR" altLang="en-US" dirty="0"/>
              <a:t>  </a:t>
            </a:r>
            <a:r>
              <a:rPr kumimoji="1" lang="en-US" altLang="ko-KR" dirty="0"/>
              <a:t>3   </a:t>
            </a:r>
            <a:r>
              <a:rPr kumimoji="1" lang="ko-KR" altLang="en-US" dirty="0"/>
              <a:t> </a:t>
            </a:r>
            <a:r>
              <a:rPr kumimoji="1" lang="en-US" altLang="ko-KR" dirty="0"/>
              <a:t> 4 </a:t>
            </a:r>
            <a:r>
              <a:rPr kumimoji="1" lang="ko-KR" altLang="en-US" dirty="0"/>
              <a:t>   </a:t>
            </a:r>
            <a:r>
              <a:rPr kumimoji="1" lang="en-US" altLang="ko-KR" dirty="0"/>
              <a:t> 5  </a:t>
            </a:r>
            <a:r>
              <a:rPr kumimoji="1" lang="ko-KR" altLang="en-US" dirty="0"/>
              <a:t>  </a:t>
            </a:r>
            <a:r>
              <a:rPr kumimoji="1" lang="en-US" altLang="ko-KR" dirty="0"/>
              <a:t>6   </a:t>
            </a:r>
            <a:r>
              <a:rPr kumimoji="1" lang="ko-KR" altLang="en-US" dirty="0"/>
              <a:t>  </a:t>
            </a:r>
            <a:r>
              <a:rPr kumimoji="1" lang="en-US" altLang="ko-KR" dirty="0"/>
              <a:t>7   </a:t>
            </a:r>
            <a:r>
              <a:rPr kumimoji="1" lang="ko-KR" altLang="en-US" dirty="0"/>
              <a:t>  </a:t>
            </a:r>
            <a:r>
              <a:rPr kumimoji="1" lang="en-US" altLang="ko-KR" dirty="0"/>
              <a:t>8 </a:t>
            </a:r>
            <a:r>
              <a:rPr kumimoji="1" lang="ko-KR" altLang="en-US" dirty="0"/>
              <a:t>   </a:t>
            </a:r>
            <a:r>
              <a:rPr kumimoji="1" lang="en-US" altLang="ko-KR" dirty="0"/>
              <a:t> 9 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dirty="0"/>
              <a:t>a     b     c     d     e     f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B855F-D303-D947-86BF-09ED9782163F}"/>
              </a:ext>
            </a:extLst>
          </p:cNvPr>
          <p:cNvSpPr/>
          <p:nvPr/>
        </p:nvSpPr>
        <p:spPr>
          <a:xfrm>
            <a:off x="3266983" y="1062821"/>
            <a:ext cx="5788240" cy="305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4DAA8C-9652-F446-8F83-7EA21140C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1" y="3475484"/>
            <a:ext cx="4033535" cy="1795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6FD4E8-9E15-C540-A875-D0196DF1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886" y="3804131"/>
            <a:ext cx="3981491" cy="1361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F62ACD-A760-6C40-B508-C9F7157A2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353" y="3838827"/>
            <a:ext cx="3860050" cy="129246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C2EDCD-6F9C-6744-8F01-73E5169AD0E8}"/>
              </a:ext>
            </a:extLst>
          </p:cNvPr>
          <p:cNvSpPr/>
          <p:nvPr/>
        </p:nvSpPr>
        <p:spPr>
          <a:xfrm>
            <a:off x="202861" y="3838827"/>
            <a:ext cx="3929025" cy="1327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DBA79-CC3F-9A4C-8A8A-5491D08F08ED}"/>
              </a:ext>
            </a:extLst>
          </p:cNvPr>
          <p:cNvSpPr/>
          <p:nvPr/>
        </p:nvSpPr>
        <p:spPr>
          <a:xfrm>
            <a:off x="4183106" y="3838827"/>
            <a:ext cx="3929025" cy="1327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4829E7-E6F2-264B-BF55-F25D1EE96618}"/>
              </a:ext>
            </a:extLst>
          </p:cNvPr>
          <p:cNvSpPr/>
          <p:nvPr/>
        </p:nvSpPr>
        <p:spPr>
          <a:xfrm>
            <a:off x="8147665" y="3838827"/>
            <a:ext cx="3929025" cy="1327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594FC-A358-9649-B106-5A48D299AAD1}"/>
              </a:ext>
            </a:extLst>
          </p:cNvPr>
          <p:cNvSpPr txBox="1"/>
          <p:nvPr/>
        </p:nvSpPr>
        <p:spPr>
          <a:xfrm>
            <a:off x="411920" y="5376059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input, output </a:t>
            </a:r>
            <a:r>
              <a:rPr kumimoji="1" lang="ko-KR" altLang="en-US" dirty="0">
                <a:solidFill>
                  <a:srgbClr val="FF0000"/>
                </a:solidFill>
              </a:rPr>
              <a:t>매칭이 안됨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이해 어려움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3496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8E71426-DBC4-6840-B3A0-F0D6A61B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8" y="1150446"/>
            <a:ext cx="5089807" cy="2908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18FC5E-7398-6844-9D03-80BDBCF7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583" y="2424175"/>
            <a:ext cx="5687658" cy="260373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DC28522-8C8D-A34D-AF7F-BD4CCDB6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 err="1"/>
              <a:t>S</a:t>
            </a:r>
            <a:r>
              <a:rPr kumimoji="1" lang="en-US" altLang="ko-KR" dirty="0" err="1"/>
              <a:t>box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191F5-D7B0-034C-9355-0057361DD2AC}"/>
              </a:ext>
            </a:extLst>
          </p:cNvPr>
          <p:cNvSpPr txBox="1"/>
          <p:nvPr/>
        </p:nvSpPr>
        <p:spPr>
          <a:xfrm>
            <a:off x="9714843" y="5164056"/>
            <a:ext cx="183575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/>
              <a:t>…</a:t>
            </a:r>
          </a:p>
          <a:p>
            <a:r>
              <a:rPr kumimoji="1" lang="ko-KR" altLang="en-US" sz="3000" dirty="0"/>
              <a:t>        </a:t>
            </a:r>
            <a:r>
              <a:rPr kumimoji="1" lang="en-US" altLang="ko-KR" sz="3000" dirty="0"/>
              <a:t>…</a:t>
            </a:r>
          </a:p>
          <a:p>
            <a:r>
              <a:rPr kumimoji="1" lang="ko-KR" altLang="en-US" sz="3000" dirty="0"/>
              <a:t>                </a:t>
            </a:r>
            <a:r>
              <a:rPr kumimoji="1" lang="en-US" altLang="ko-KR" sz="3000" dirty="0"/>
              <a:t>…</a:t>
            </a:r>
          </a:p>
          <a:p>
            <a:r>
              <a:rPr kumimoji="1" lang="ko-KR" altLang="en-US" sz="3000" dirty="0"/>
              <a:t>  </a:t>
            </a:r>
            <a:endParaRPr kumimoji="1" lang="en-US" altLang="ko-KR" sz="3000" dirty="0"/>
          </a:p>
          <a:p>
            <a:endParaRPr kumimoji="1" lang="ko-Kore-KR" altLang="en-US" sz="3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DB42EA-7045-D74E-946B-75A9DF29DBE7}"/>
              </a:ext>
            </a:extLst>
          </p:cNvPr>
          <p:cNvSpPr/>
          <p:nvPr/>
        </p:nvSpPr>
        <p:spPr>
          <a:xfrm>
            <a:off x="225488" y="1150446"/>
            <a:ext cx="5089807" cy="301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C18B39-E356-FB46-A800-189598CB6707}"/>
              </a:ext>
            </a:extLst>
          </p:cNvPr>
          <p:cNvSpPr/>
          <p:nvPr/>
        </p:nvSpPr>
        <p:spPr>
          <a:xfrm>
            <a:off x="5350807" y="2349071"/>
            <a:ext cx="5852814" cy="2814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093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6472E76-3B5F-5043-92B6-82120605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 err="1"/>
              <a:t>S</a:t>
            </a:r>
            <a:r>
              <a:rPr kumimoji="1" lang="en-US" altLang="ko-KR" dirty="0" err="1"/>
              <a:t>box</a:t>
            </a:r>
            <a:endParaRPr kumimoji="1" lang="ko-Kore-KR" altLang="en-US" dirty="0"/>
          </a:p>
        </p:txBody>
      </p:sp>
      <p:pic>
        <p:nvPicPr>
          <p:cNvPr id="1032" name="Picture 8" descr="5x6fhiW7qZQuCtSPYlEdIiSc7qm9fLGSUSUs5R7IDM3u2RY4U4pWGjPkh1Kad1WD1p6VFbGYjyg1LnTn6I0TjHlpxmHdlGeNcOlJlocAVBFyRvGuvMOgdJgPDHHc7c_jSHSKYT3lKHWW89d-J2q8xswSmVsEt8sYJGoRK7HMof0b8UopIvnn4B_zfdfV9s5EnMPZNfSlnS11fTr-6PjLBJVaHSU40R1tyzT-Dq0iEMXy2If98Wv2RMLOM931n4qsaZi7A1hPRjIRDSxzR49ivhgdI-qphKJs9DazSXXn2Z8aKq1kTurbDyTd9mxY6h_GE-MWgw2HFVcCo0goLBsggQGoanewblcBDLGUeRr0Nc48DS2okhx9fxRltCdAdgMOlPaYV_zxWEF6Va1sLcYrd2Eej8nUpxuSdxvf0TTAYdxqNzeyj1Nq3-tLvX3TVJrP0g_iZ8LqMx60-rshTx6H-W_JVW70bBLqIMdxbxsTeK1E8EUNTmSw-33zl8-Elr-GtNqdllbij7EbeLkPl9DSdK4h26yiIBbuNqdVfAtQIuX-VGgrUhVzds_6o4_tJaO-XlYSHXvsnuUqNv4oqmk7bAkekWLUTaCCDZTwCTwi-swy0ivogKsLG1urRLdwjKdhxi60TNCR0vX7dGbw5TyqzsxXaxZ5dvgxlyfMfvgMJvT-YcgUHdHyXT-Ppzz6UrWBQit3ex49f6cyxeBq8xBdhN5J5wATRke2U4Mr7Dw31lLV7uzsyA8MvnoLowE92f9ts30=s0-l75-ft-l75-ft (1103×198)">
            <a:extLst>
              <a:ext uri="{FF2B5EF4-FFF2-40B4-BE49-F238E27FC236}">
                <a16:creationId xmlns:a16="http://schemas.microsoft.com/office/drawing/2014/main" id="{02BAE338-E396-8845-9409-CE539179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2" y="1280720"/>
            <a:ext cx="10076033" cy="18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389AA238-143F-114E-A4FC-93CD90FA88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1036" name="Picture 12" descr="mo2Rz-pg41AMADI_PSnSnVn1mMTppONijOHMEApDk_iabQ9sukd9TDkja92YMjybcJkfOQDg82yQJ3wCbBAYpgiKvAs8ZYMLVad41a8Lp7e_QXs4rkIVEYp0gIjRVuGy6CUUBv17-9ujJGLlWFmAQ5nFcJkTR4be0uTjHZipBk2mMUkA3MDM5eCaVtySeftISB1SI_wQf9VOr0l1pT2UlrOo3wscrpqcLrWGneRd6HxHtPXdFHyqYZYi7B8QxY1NfFNkRxln1b2oujPnDBai2bbjewL86O6X2DdMkd--3VqIx2Qb9EfA_S7jhn5lfzFmn60DfmQB1D4NMKSFO2UvetbK173cqtIdeCn_u9FM2c6EVX32vAivi3F-hZSZNYG6XMyAIMNdp6725i5j3bUT1oajnHHFCwQUc6fIcJgBu9ges6MIUvof5OH45aC38aUHKVriVv5tuWIJ7TA3V9n-vkZJdNKK95mHmQMDNGHXeRQaV5PZEtGsfEsqmBBYuBIkder4bxu_fE-y1_Edtf1HvYuQsdCb0Zbwux6whVS2NhDsIZhEpffJo95ZmcmQLo4gAG5JNY9OcZczRbS1724NXRJF4OgcD8sEQiwjxKMlgZYTasNRlquenTcobwm2eQRJD7IpbdzgvBBhCcZNTA2DEnnxBd8eFoMsD0sLXNOb1ZrblNCWXXZ7fGnv1uUeoyH47PB24YC4_3S6jGZTSHXsfjm1BbFVr_bZhRNJ-ma-D7HJT2I9zfM0RS8ISq7U_iAYIG8s=s0-l75-ft-l75-ft (1188×212)">
            <a:extLst>
              <a:ext uri="{FF2B5EF4-FFF2-40B4-BE49-F238E27FC236}">
                <a16:creationId xmlns:a16="http://schemas.microsoft.com/office/drawing/2014/main" id="{CE5E4DE2-6D59-9A4D-B801-70906589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2" y="3276600"/>
            <a:ext cx="10076033" cy="17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0083187-966D-4541-B432-9337331ECD0A}"/>
              </a:ext>
            </a:extLst>
          </p:cNvPr>
          <p:cNvSpPr/>
          <p:nvPr/>
        </p:nvSpPr>
        <p:spPr>
          <a:xfrm>
            <a:off x="6169982" y="1298476"/>
            <a:ext cx="1500326" cy="166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07DCE8-D442-2048-AF76-87D575141E21}"/>
              </a:ext>
            </a:extLst>
          </p:cNvPr>
          <p:cNvSpPr/>
          <p:nvPr/>
        </p:nvSpPr>
        <p:spPr>
          <a:xfrm>
            <a:off x="5857919" y="3270150"/>
            <a:ext cx="1363933" cy="166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AE678-E48D-3740-870E-7325E21BEBFD}"/>
              </a:ext>
            </a:extLst>
          </p:cNvPr>
          <p:cNvSpPr txBox="1"/>
          <p:nvPr/>
        </p:nvSpPr>
        <p:spPr>
          <a:xfrm>
            <a:off x="6368391" y="1482572"/>
            <a:ext cx="11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GIFT </a:t>
            </a:r>
            <a:r>
              <a:rPr kumimoji="1" lang="en-US" altLang="ko-Kore-KR" dirty="0" err="1">
                <a:solidFill>
                  <a:srgbClr val="FF0000"/>
                </a:solidFill>
              </a:rPr>
              <a:t>Sbox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36AA26-E162-B543-B25F-77F9C660B173}"/>
              </a:ext>
            </a:extLst>
          </p:cNvPr>
          <p:cNvSpPr txBox="1"/>
          <p:nvPr/>
        </p:nvSpPr>
        <p:spPr>
          <a:xfrm>
            <a:off x="5782466" y="3524299"/>
            <a:ext cx="15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PRESENT </a:t>
            </a:r>
            <a:r>
              <a:rPr kumimoji="1" lang="en-US" altLang="ko-Kore-KR" dirty="0" err="1">
                <a:solidFill>
                  <a:srgbClr val="FF0000"/>
                </a:solidFill>
              </a:rPr>
              <a:t>Sbox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1038" name="Picture 14" descr="XBF0s7jz_hWUJoF8xnzJAI9zKxq58eU0cQA3c0LmftrxphMt5I906Qgahk5og42jhs_Uw74-bTgRYL-XLX4UfdqfZQUpWlrKTKYia2fVBsaoWAA0tkxReVhF4E3TnaqsaQGxvLQId1YV2QxbN3JrdT8D2nDG1F_JHskaH4wAHecyMwkhCcp_RgGMSRWlX_g3H4O3WVvUI42_QUyLaEkn9lGL6y5lE1ItbwPuKVEGme5d-5a4Y0eafE4dtvPEqq4HycPN7FlRF6FNsp5T0_JEwIHcnkNLH6FyhEmKGtUsXgOacT-7N76UHkkCg8PVezqPsQxkKaHq01Mnox5No5Byu4OtDbKnzLBSlfIYYbYgnzdfv956n7KDVHiVytbMGkkr57WwPGVKUf-dP4WC1m5Y_I5GrMSD03Q_ilFEoeSEx1TymPxe0O4Nj2H-5V4ZD17pmRRw8t3pi9qgkM3UC5eongSspvAiDw5HMNdgDpyIvCqNGZ89C8Gzd_BJVfW7q0TrcD52B973wFuzrXPv2MzDF7zIwbLJrQ66woV4Z03FGSCU4Ndpu2iXUagdjasrBkAQJgaGxvr3PKlqy46rhmehEblzhUcqRPrizGpbloMJCzOH4GuKATrUg2gQWDz8o36tgG0LWp04dU5gm9wJjw0mP9H9mUBTg92-ti-eiWsq63aBuT0XLH5JRr-LTgwF20M8fN1SJcNRmcpiiyOBggppkhH8bIfbhejXz5FBVedIeiDcVdYOEmpKbgMh5uGM-BMmivsb=s0-l75-ft-l75-ft (1612×75)">
            <a:extLst>
              <a:ext uri="{FF2B5EF4-FFF2-40B4-BE49-F238E27FC236}">
                <a16:creationId xmlns:a16="http://schemas.microsoft.com/office/drawing/2014/main" id="{9A0F5D57-B416-DD43-BBDB-BFDD0DD7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5375428"/>
            <a:ext cx="11083636" cy="51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034DC8-DF73-5046-9E8B-95138DC4DEA4}"/>
              </a:ext>
            </a:extLst>
          </p:cNvPr>
          <p:cNvSpPr/>
          <p:nvPr/>
        </p:nvSpPr>
        <p:spPr>
          <a:xfrm>
            <a:off x="6682147" y="5384306"/>
            <a:ext cx="1973800" cy="255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6372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264</Words>
  <Application>Microsoft Macintosh PowerPoint</Application>
  <PresentationFormat>와이드스크린</PresentationFormat>
  <Paragraphs>96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Office 테마</vt:lpstr>
      <vt:lpstr>PRESENT 양자 구현 </vt:lpstr>
      <vt:lpstr>PRESENT</vt:lpstr>
      <vt:lpstr>AddRoundkey</vt:lpstr>
      <vt:lpstr>Sbox</vt:lpstr>
      <vt:lpstr>Sbox</vt:lpstr>
      <vt:lpstr>Sbox</vt:lpstr>
      <vt:lpstr>Sbox</vt:lpstr>
      <vt:lpstr>Sbox</vt:lpstr>
      <vt:lpstr>Sbox</vt:lpstr>
      <vt:lpstr>Sbox</vt:lpstr>
      <vt:lpstr>Sbox</vt:lpstr>
      <vt:lpstr>Sbox</vt:lpstr>
      <vt:lpstr>Permutation</vt:lpstr>
      <vt:lpstr>Keyshcedule</vt:lpstr>
      <vt:lpstr>Encryption</vt:lpstr>
      <vt:lpstr>Test Vector</vt:lpstr>
      <vt:lpstr>Resource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 양자 구현 </dc:title>
  <dc:creator>장경배</dc:creator>
  <cp:lastModifiedBy>장경배</cp:lastModifiedBy>
  <cp:revision>22</cp:revision>
  <dcterms:created xsi:type="dcterms:W3CDTF">2020-12-18T04:44:54Z</dcterms:created>
  <dcterms:modified xsi:type="dcterms:W3CDTF">2020-12-21T04:54:54Z</dcterms:modified>
</cp:coreProperties>
</file>